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13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15437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363071"/>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2115145"/>
            <a:ext cx="7415927" cy="2129314"/>
          </a:xfrm>
          <a:prstGeom prst="rect">
            <a:avLst/>
          </a:prstGeom>
          <a:noFill/>
          <a:ln/>
        </p:spPr>
        <p:txBody>
          <a:bodyPr wrap="square" rtlCol="0" anchor="t"/>
          <a:lstStyle/>
          <a:p>
            <a:pPr marL="0" indent="0">
              <a:lnSpc>
                <a:spcPts val="8384"/>
              </a:lnSpc>
              <a:buNone/>
            </a:pPr>
            <a:r>
              <a:rPr lang="en-US" sz="6707" kern="0" spc="-67" dirty="0">
                <a:solidFill>
                  <a:srgbClr val="FA95AF"/>
                </a:solidFill>
                <a:latin typeface="Anton" pitchFamily="34" charset="0"/>
                <a:ea typeface="Anton" pitchFamily="34" charset="-122"/>
                <a:cs typeface="Anton" pitchFamily="34" charset="-120"/>
              </a:rPr>
              <a:t>CoreHealthCare Data Pipeline Design</a:t>
            </a:r>
            <a:endParaRPr lang="en-US" sz="6707" dirty="0"/>
          </a:p>
        </p:txBody>
      </p:sp>
      <p:sp>
        <p:nvSpPr>
          <p:cNvPr id="6" name="Text 3"/>
          <p:cNvSpPr/>
          <p:nvPr/>
        </p:nvSpPr>
        <p:spPr>
          <a:xfrm>
            <a:off x="6242860" y="5107911"/>
            <a:ext cx="7415927" cy="790099"/>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A Comprehensive End-to-End Solution for Healthcare Data Management</a:t>
            </a:r>
            <a:endParaRPr lang="en-US" sz="1944" dirty="0"/>
          </a:p>
        </p:txBody>
      </p:sp>
      <p:sp>
        <p:nvSpPr>
          <p:cNvPr id="7" name="Shape 4"/>
          <p:cNvSpPr/>
          <p:nvPr/>
        </p:nvSpPr>
        <p:spPr>
          <a:xfrm>
            <a:off x="6479732" y="6261081"/>
            <a:ext cx="394930" cy="394930"/>
          </a:xfrm>
          <a:prstGeom prst="roundRect">
            <a:avLst>
              <a:gd name="adj" fmla="val 23151155"/>
            </a:avLst>
          </a:prstGeom>
          <a:solidFill>
            <a:srgbClr val="D981FC"/>
          </a:solidFill>
          <a:ln w="7620">
            <a:solidFill>
              <a:srgbClr val="FFFFFF"/>
            </a:solidFill>
            <a:prstDash val="solid"/>
          </a:ln>
        </p:spPr>
      </p:sp>
      <p:sp>
        <p:nvSpPr>
          <p:cNvPr id="8" name="Text 5"/>
          <p:cNvSpPr/>
          <p:nvPr/>
        </p:nvSpPr>
        <p:spPr>
          <a:xfrm>
            <a:off x="6493193" y="5849660"/>
            <a:ext cx="109299" cy="97512"/>
          </a:xfrm>
          <a:prstGeom prst="rect">
            <a:avLst/>
          </a:prstGeom>
          <a:noFill/>
          <a:ln/>
        </p:spPr>
        <p:txBody>
          <a:bodyPr wrap="none" rtlCol="0" anchor="t"/>
          <a:lstStyle/>
          <a:p>
            <a:pPr marL="0" indent="0" algn="ctr">
              <a:lnSpc>
                <a:spcPts val="768"/>
              </a:lnSpc>
              <a:buNone/>
            </a:pPr>
            <a:r>
              <a:rPr lang="en-US" sz="768" kern="0" spc="-39" dirty="0">
                <a:solidFill>
                  <a:srgbClr val="3C3838"/>
                </a:solidFill>
                <a:latin typeface="Fira Sans" pitchFamily="34" charset="0"/>
                <a:ea typeface="Fira Sans" pitchFamily="34" charset="-122"/>
                <a:cs typeface="Fira Sans" pitchFamily="34" charset="-120"/>
              </a:rPr>
              <a:t>oe</a:t>
            </a:r>
            <a:endParaRPr lang="en-US" sz="768" dirty="0"/>
          </a:p>
        </p:txBody>
      </p:sp>
      <p:sp>
        <p:nvSpPr>
          <p:cNvPr id="9" name="Text 6"/>
          <p:cNvSpPr/>
          <p:nvPr/>
        </p:nvSpPr>
        <p:spPr>
          <a:xfrm>
            <a:off x="6868716" y="6114455"/>
            <a:ext cx="2470190" cy="431959"/>
          </a:xfrm>
          <a:prstGeom prst="rect">
            <a:avLst/>
          </a:prstGeom>
          <a:noFill/>
          <a:ln/>
        </p:spPr>
        <p:txBody>
          <a:bodyPr wrap="none" rtlCol="0" anchor="t"/>
          <a:lstStyle/>
          <a:p>
            <a:pPr marL="0" indent="0" algn="l">
              <a:lnSpc>
                <a:spcPts val="3402"/>
              </a:lnSpc>
              <a:buNone/>
            </a:pPr>
            <a:r>
              <a:rPr lang="en-US" sz="2430" b="1" kern="0" spc="-39" dirty="0">
                <a:solidFill>
                  <a:srgbClr val="E0D6DE"/>
                </a:solidFill>
                <a:latin typeface="Fira Sans" pitchFamily="34" charset="0"/>
                <a:ea typeface="Fira Sans" pitchFamily="34" charset="-122"/>
                <a:cs typeface="Fira Sans" pitchFamily="34" charset="-120"/>
              </a:rPr>
              <a:t>by osagie eboigbe</a:t>
            </a:r>
            <a:endParaRPr lang="en-US" sz="243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1226225"/>
            <a:ext cx="6172200" cy="771525"/>
          </a:xfrm>
          <a:prstGeom prst="rect">
            <a:avLst/>
          </a:prstGeom>
          <a:noFill/>
          <a:ln/>
        </p:spPr>
        <p:txBody>
          <a:bodyPr wrap="none" rtlCol="0" anchor="t"/>
          <a:lstStyle/>
          <a:p>
            <a:pPr marL="0" indent="0">
              <a:lnSpc>
                <a:spcPts val="6075"/>
              </a:lnSpc>
              <a:buNone/>
            </a:pPr>
            <a:r>
              <a:rPr lang="en-US" sz="4860" kern="0" spc="-49" dirty="0">
                <a:solidFill>
                  <a:srgbClr val="FA95AF"/>
                </a:solidFill>
                <a:latin typeface="Anton" pitchFamily="34" charset="0"/>
                <a:ea typeface="Anton" pitchFamily="34" charset="-122"/>
                <a:cs typeface="Anton" pitchFamily="34" charset="-120"/>
              </a:rPr>
              <a:t>Project Overview</a:t>
            </a:r>
            <a:endParaRPr lang="en-US" sz="4860" dirty="0"/>
          </a:p>
        </p:txBody>
      </p:sp>
      <p:sp>
        <p:nvSpPr>
          <p:cNvPr id="6" name="Shape 3"/>
          <p:cNvSpPr/>
          <p:nvPr/>
        </p:nvSpPr>
        <p:spPr>
          <a:xfrm>
            <a:off x="864037" y="2645688"/>
            <a:ext cx="555427" cy="555427"/>
          </a:xfrm>
          <a:prstGeom prst="roundRect">
            <a:avLst>
              <a:gd name="adj" fmla="val 6668"/>
            </a:avLst>
          </a:prstGeom>
          <a:solidFill>
            <a:srgbClr val="3E3E3E"/>
          </a:solidFill>
          <a:ln/>
        </p:spPr>
      </p:sp>
      <p:sp>
        <p:nvSpPr>
          <p:cNvPr id="7" name="Text 4"/>
          <p:cNvSpPr/>
          <p:nvPr/>
        </p:nvSpPr>
        <p:spPr>
          <a:xfrm>
            <a:off x="1082397" y="2738199"/>
            <a:ext cx="118705" cy="370284"/>
          </a:xfrm>
          <a:prstGeom prst="rect">
            <a:avLst/>
          </a:prstGeom>
          <a:noFill/>
          <a:ln/>
        </p:spPr>
        <p:txBody>
          <a:bodyPr wrap="none" rtlCol="0" anchor="t"/>
          <a:lstStyle/>
          <a:p>
            <a:pPr marL="0" indent="0" algn="ctr">
              <a:lnSpc>
                <a:spcPts val="2916"/>
              </a:lnSpc>
              <a:buNone/>
            </a:pPr>
            <a:r>
              <a:rPr lang="en-US" sz="2916" kern="0" spc="-29" dirty="0">
                <a:solidFill>
                  <a:srgbClr val="E0D6DE"/>
                </a:solidFill>
                <a:latin typeface="Anton" pitchFamily="34" charset="0"/>
                <a:ea typeface="Anton" pitchFamily="34" charset="-122"/>
                <a:cs typeface="Anton" pitchFamily="34" charset="-120"/>
              </a:rPr>
              <a:t>1</a:t>
            </a:r>
            <a:endParaRPr lang="en-US" sz="2916" dirty="0"/>
          </a:p>
        </p:txBody>
      </p:sp>
      <p:sp>
        <p:nvSpPr>
          <p:cNvPr id="8" name="Text 5"/>
          <p:cNvSpPr/>
          <p:nvPr/>
        </p:nvSpPr>
        <p:spPr>
          <a:xfrm>
            <a:off x="1666280" y="2645688"/>
            <a:ext cx="3086100" cy="385763"/>
          </a:xfrm>
          <a:prstGeom prst="rect">
            <a:avLst/>
          </a:prstGeom>
          <a:noFill/>
          <a:ln/>
        </p:spPr>
        <p:txBody>
          <a:bodyPr wrap="none" rtlCol="0" anchor="t"/>
          <a:lstStyle/>
          <a:p>
            <a:pPr marL="0" indent="0">
              <a:lnSpc>
                <a:spcPts val="3038"/>
              </a:lnSpc>
              <a:buNone/>
            </a:pPr>
            <a:r>
              <a:rPr lang="en-US" sz="2430" kern="0" spc="-24" dirty="0">
                <a:solidFill>
                  <a:srgbClr val="E0D6DE"/>
                </a:solidFill>
                <a:latin typeface="Anton" pitchFamily="34" charset="0"/>
                <a:ea typeface="Anton" pitchFamily="34" charset="-122"/>
                <a:cs typeface="Anton" pitchFamily="34" charset="-120"/>
              </a:rPr>
              <a:t>Objective</a:t>
            </a:r>
            <a:endParaRPr lang="en-US" sz="2430" dirty="0"/>
          </a:p>
        </p:txBody>
      </p:sp>
      <p:sp>
        <p:nvSpPr>
          <p:cNvPr id="9" name="Text 6"/>
          <p:cNvSpPr/>
          <p:nvPr/>
        </p:nvSpPr>
        <p:spPr>
          <a:xfrm>
            <a:off x="1666280" y="3179564"/>
            <a:ext cx="6613684" cy="1185148"/>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Design an end-to-end data pipeline for CoreHealthCare to handle the increasing volume of patient data, clinical records, and operational metrics.</a:t>
            </a:r>
            <a:endParaRPr lang="en-US" sz="1944" dirty="0"/>
          </a:p>
        </p:txBody>
      </p:sp>
      <p:sp>
        <p:nvSpPr>
          <p:cNvPr id="10" name="Shape 7"/>
          <p:cNvSpPr/>
          <p:nvPr/>
        </p:nvSpPr>
        <p:spPr>
          <a:xfrm>
            <a:off x="864037" y="4889182"/>
            <a:ext cx="555427" cy="555427"/>
          </a:xfrm>
          <a:prstGeom prst="roundRect">
            <a:avLst>
              <a:gd name="adj" fmla="val 6668"/>
            </a:avLst>
          </a:prstGeom>
          <a:solidFill>
            <a:srgbClr val="3E3E3E"/>
          </a:solidFill>
          <a:ln/>
        </p:spPr>
      </p:sp>
      <p:sp>
        <p:nvSpPr>
          <p:cNvPr id="11" name="Text 8"/>
          <p:cNvSpPr/>
          <p:nvPr/>
        </p:nvSpPr>
        <p:spPr>
          <a:xfrm>
            <a:off x="1052036" y="4981694"/>
            <a:ext cx="179308" cy="370284"/>
          </a:xfrm>
          <a:prstGeom prst="rect">
            <a:avLst/>
          </a:prstGeom>
          <a:noFill/>
          <a:ln/>
        </p:spPr>
        <p:txBody>
          <a:bodyPr wrap="none" rtlCol="0" anchor="t"/>
          <a:lstStyle/>
          <a:p>
            <a:pPr marL="0" indent="0" algn="ctr">
              <a:lnSpc>
                <a:spcPts val="2916"/>
              </a:lnSpc>
              <a:buNone/>
            </a:pPr>
            <a:r>
              <a:rPr lang="en-US" sz="2916" kern="0" spc="-29" dirty="0">
                <a:solidFill>
                  <a:srgbClr val="E0D6DE"/>
                </a:solidFill>
                <a:latin typeface="Anton" pitchFamily="34" charset="0"/>
                <a:ea typeface="Anton" pitchFamily="34" charset="-122"/>
                <a:cs typeface="Anton" pitchFamily="34" charset="-120"/>
              </a:rPr>
              <a:t>2</a:t>
            </a:r>
            <a:endParaRPr lang="en-US" sz="2916" dirty="0"/>
          </a:p>
        </p:txBody>
      </p:sp>
      <p:sp>
        <p:nvSpPr>
          <p:cNvPr id="12" name="Text 9"/>
          <p:cNvSpPr/>
          <p:nvPr/>
        </p:nvSpPr>
        <p:spPr>
          <a:xfrm>
            <a:off x="1666280" y="4889182"/>
            <a:ext cx="3086100" cy="385763"/>
          </a:xfrm>
          <a:prstGeom prst="rect">
            <a:avLst/>
          </a:prstGeom>
          <a:noFill/>
          <a:ln/>
        </p:spPr>
        <p:txBody>
          <a:bodyPr wrap="none" rtlCol="0" anchor="t"/>
          <a:lstStyle/>
          <a:p>
            <a:pPr marL="0" indent="0">
              <a:lnSpc>
                <a:spcPts val="3038"/>
              </a:lnSpc>
              <a:buNone/>
            </a:pPr>
            <a:r>
              <a:rPr lang="en-US" sz="2430" kern="0" spc="-24" dirty="0">
                <a:solidFill>
                  <a:srgbClr val="E0D6DE"/>
                </a:solidFill>
                <a:latin typeface="Anton" pitchFamily="34" charset="0"/>
                <a:ea typeface="Anton" pitchFamily="34" charset="-122"/>
                <a:cs typeface="Anton" pitchFamily="34" charset="-120"/>
              </a:rPr>
              <a:t>Key Components</a:t>
            </a:r>
            <a:endParaRPr lang="en-US" sz="2430" dirty="0"/>
          </a:p>
        </p:txBody>
      </p:sp>
      <p:sp>
        <p:nvSpPr>
          <p:cNvPr id="13" name="Text 10"/>
          <p:cNvSpPr/>
          <p:nvPr/>
        </p:nvSpPr>
        <p:spPr>
          <a:xfrm>
            <a:off x="1666280" y="5423059"/>
            <a:ext cx="6613684" cy="1580198"/>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1. Data Ingestion
2. Data Processing &amp; Transformation
3. Data Storage &amp; Management
4. Pipeline Orchestration &amp; Monitoring</a:t>
            </a:r>
            <a:endParaRPr lang="en-US" sz="194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50437" y="1207770"/>
            <a:ext cx="6172200" cy="771525"/>
          </a:xfrm>
          <a:prstGeom prst="rect">
            <a:avLst/>
          </a:prstGeom>
          <a:noFill/>
          <a:ln/>
        </p:spPr>
        <p:txBody>
          <a:bodyPr wrap="none" rtlCol="0" anchor="t"/>
          <a:lstStyle/>
          <a:p>
            <a:pPr marL="0" indent="0">
              <a:lnSpc>
                <a:spcPts val="6075"/>
              </a:lnSpc>
              <a:buNone/>
            </a:pPr>
            <a:r>
              <a:rPr lang="en-US" sz="4860" kern="0" spc="-49" dirty="0">
                <a:solidFill>
                  <a:srgbClr val="FA95AF"/>
                </a:solidFill>
                <a:latin typeface="Anton" pitchFamily="34" charset="0"/>
                <a:ea typeface="Anton" pitchFamily="34" charset="-122"/>
                <a:cs typeface="Anton" pitchFamily="34" charset="-120"/>
              </a:rPr>
              <a:t>Data Ingestion Strategy</a:t>
            </a:r>
            <a:endParaRPr lang="en-US" sz="4860" dirty="0"/>
          </a:p>
        </p:txBody>
      </p:sp>
      <p:sp>
        <p:nvSpPr>
          <p:cNvPr id="6" name="Shape 3"/>
          <p:cNvSpPr/>
          <p:nvPr/>
        </p:nvSpPr>
        <p:spPr>
          <a:xfrm>
            <a:off x="6350437" y="2349579"/>
            <a:ext cx="7415927" cy="1817608"/>
          </a:xfrm>
          <a:prstGeom prst="roundRect">
            <a:avLst>
              <a:gd name="adj" fmla="val 2037"/>
            </a:avLst>
          </a:prstGeom>
          <a:solidFill>
            <a:srgbClr val="3E3E3E"/>
          </a:solidFill>
          <a:ln/>
        </p:spPr>
      </p:sp>
      <p:sp>
        <p:nvSpPr>
          <p:cNvPr id="7" name="Text 4"/>
          <p:cNvSpPr/>
          <p:nvPr/>
        </p:nvSpPr>
        <p:spPr>
          <a:xfrm>
            <a:off x="6597253" y="2596396"/>
            <a:ext cx="3086100" cy="385763"/>
          </a:xfrm>
          <a:prstGeom prst="rect">
            <a:avLst/>
          </a:prstGeom>
          <a:noFill/>
          <a:ln/>
        </p:spPr>
        <p:txBody>
          <a:bodyPr wrap="none" rtlCol="0" anchor="t"/>
          <a:lstStyle/>
          <a:p>
            <a:pPr marL="0" indent="0">
              <a:lnSpc>
                <a:spcPts val="3038"/>
              </a:lnSpc>
              <a:buNone/>
            </a:pPr>
            <a:r>
              <a:rPr lang="en-US" sz="2430" kern="0" spc="-24" dirty="0">
                <a:solidFill>
                  <a:srgbClr val="E0D6DE"/>
                </a:solidFill>
                <a:latin typeface="Anton" pitchFamily="34" charset="0"/>
                <a:ea typeface="Anton" pitchFamily="34" charset="-122"/>
                <a:cs typeface="Anton" pitchFamily="34" charset="-120"/>
              </a:rPr>
              <a:t>Objective</a:t>
            </a:r>
            <a:endParaRPr lang="en-US" sz="2430" dirty="0"/>
          </a:p>
        </p:txBody>
      </p:sp>
      <p:sp>
        <p:nvSpPr>
          <p:cNvPr id="8" name="Text 5"/>
          <p:cNvSpPr/>
          <p:nvPr/>
        </p:nvSpPr>
        <p:spPr>
          <a:xfrm>
            <a:off x="6597253" y="3130272"/>
            <a:ext cx="6922294" cy="790099"/>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Design a strategy to ingest data from multiple sources into a central repository.</a:t>
            </a:r>
            <a:endParaRPr lang="en-US" sz="1944" dirty="0"/>
          </a:p>
        </p:txBody>
      </p:sp>
      <p:sp>
        <p:nvSpPr>
          <p:cNvPr id="9" name="Shape 6"/>
          <p:cNvSpPr/>
          <p:nvPr/>
        </p:nvSpPr>
        <p:spPr>
          <a:xfrm>
            <a:off x="6350437" y="4414004"/>
            <a:ext cx="7415927" cy="2607707"/>
          </a:xfrm>
          <a:prstGeom prst="roundRect">
            <a:avLst>
              <a:gd name="adj" fmla="val 1420"/>
            </a:avLst>
          </a:prstGeom>
          <a:solidFill>
            <a:srgbClr val="3E3E3E"/>
          </a:solidFill>
          <a:ln/>
        </p:spPr>
      </p:sp>
      <p:sp>
        <p:nvSpPr>
          <p:cNvPr id="10" name="Text 7"/>
          <p:cNvSpPr/>
          <p:nvPr/>
        </p:nvSpPr>
        <p:spPr>
          <a:xfrm>
            <a:off x="6597253" y="4660821"/>
            <a:ext cx="3086100" cy="385763"/>
          </a:xfrm>
          <a:prstGeom prst="rect">
            <a:avLst/>
          </a:prstGeom>
          <a:noFill/>
          <a:ln/>
        </p:spPr>
        <p:txBody>
          <a:bodyPr wrap="none" rtlCol="0" anchor="t"/>
          <a:lstStyle/>
          <a:p>
            <a:pPr marL="0" indent="0">
              <a:lnSpc>
                <a:spcPts val="3038"/>
              </a:lnSpc>
              <a:buNone/>
            </a:pPr>
            <a:r>
              <a:rPr lang="en-US" sz="2430" kern="0" spc="-24" dirty="0">
                <a:solidFill>
                  <a:srgbClr val="E0D6DE"/>
                </a:solidFill>
                <a:latin typeface="Anton" pitchFamily="34" charset="0"/>
                <a:ea typeface="Anton" pitchFamily="34" charset="-122"/>
                <a:cs typeface="Anton" pitchFamily="34" charset="-120"/>
              </a:rPr>
              <a:t>Key Decisions</a:t>
            </a:r>
            <a:endParaRPr lang="en-US" sz="2430" dirty="0"/>
          </a:p>
        </p:txBody>
      </p:sp>
      <p:sp>
        <p:nvSpPr>
          <p:cNvPr id="11" name="Text 8"/>
          <p:cNvSpPr/>
          <p:nvPr/>
        </p:nvSpPr>
        <p:spPr>
          <a:xfrm>
            <a:off x="6597253" y="5194697"/>
            <a:ext cx="6922294" cy="1580198"/>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Use Apache NiFi for automated data flow management. Implement batch processing for structured EHR data and real-time processing for IoT data. Ensure data consistency and reliability with validation checks and redundant pipelines.</a:t>
            </a:r>
            <a:endParaRPr lang="en-US" sz="1944"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sp>
        <p:nvSpPr>
          <p:cNvPr id="4" name="Text 2"/>
          <p:cNvSpPr/>
          <p:nvPr/>
        </p:nvSpPr>
        <p:spPr>
          <a:xfrm>
            <a:off x="864037" y="1610439"/>
            <a:ext cx="8187809" cy="771525"/>
          </a:xfrm>
          <a:prstGeom prst="rect">
            <a:avLst/>
          </a:prstGeom>
          <a:noFill/>
          <a:ln/>
        </p:spPr>
        <p:txBody>
          <a:bodyPr wrap="none" rtlCol="0" anchor="t"/>
          <a:lstStyle/>
          <a:p>
            <a:pPr marL="0" indent="0">
              <a:lnSpc>
                <a:spcPts val="6075"/>
              </a:lnSpc>
              <a:buNone/>
            </a:pPr>
            <a:r>
              <a:rPr lang="en-US" sz="4860" kern="0" spc="-49" dirty="0">
                <a:solidFill>
                  <a:srgbClr val="FA95AF"/>
                </a:solidFill>
                <a:latin typeface="Anton" pitchFamily="34" charset="0"/>
                <a:ea typeface="Anton" pitchFamily="34" charset="-122"/>
                <a:cs typeface="Anton" pitchFamily="34" charset="-120"/>
              </a:rPr>
              <a:t>Data Processing &amp; Transformation</a:t>
            </a:r>
            <a:endParaRPr lang="en-US" sz="4860" dirty="0"/>
          </a:p>
        </p:txBody>
      </p:sp>
      <p:sp>
        <p:nvSpPr>
          <p:cNvPr id="5" name="Text 3"/>
          <p:cNvSpPr/>
          <p:nvPr/>
        </p:nvSpPr>
        <p:spPr>
          <a:xfrm>
            <a:off x="864037" y="2999065"/>
            <a:ext cx="3086100" cy="385763"/>
          </a:xfrm>
          <a:prstGeom prst="rect">
            <a:avLst/>
          </a:prstGeom>
          <a:noFill/>
          <a:ln/>
        </p:spPr>
        <p:txBody>
          <a:bodyPr wrap="none" rtlCol="0" anchor="t"/>
          <a:lstStyle/>
          <a:p>
            <a:pPr marL="0" indent="0">
              <a:lnSpc>
                <a:spcPts val="3038"/>
              </a:lnSpc>
              <a:buNone/>
            </a:pPr>
            <a:r>
              <a:rPr lang="en-US" sz="2430" kern="0" spc="-24" dirty="0">
                <a:solidFill>
                  <a:srgbClr val="FA95AF"/>
                </a:solidFill>
                <a:latin typeface="Anton" pitchFamily="34" charset="0"/>
                <a:ea typeface="Anton" pitchFamily="34" charset="-122"/>
                <a:cs typeface="Anton" pitchFamily="34" charset="-120"/>
              </a:rPr>
              <a:t>Objective</a:t>
            </a:r>
            <a:endParaRPr lang="en-US" sz="2430" dirty="0"/>
          </a:p>
        </p:txBody>
      </p:sp>
      <p:sp>
        <p:nvSpPr>
          <p:cNvPr id="6" name="Text 4"/>
          <p:cNvSpPr/>
          <p:nvPr/>
        </p:nvSpPr>
        <p:spPr>
          <a:xfrm>
            <a:off x="864037" y="3631644"/>
            <a:ext cx="3898821" cy="790099"/>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Clean, transform, and enrich the ingested data.</a:t>
            </a:r>
            <a:endParaRPr lang="en-US" sz="1944" dirty="0"/>
          </a:p>
        </p:txBody>
      </p:sp>
      <p:sp>
        <p:nvSpPr>
          <p:cNvPr id="7" name="Text 5"/>
          <p:cNvSpPr/>
          <p:nvPr/>
        </p:nvSpPr>
        <p:spPr>
          <a:xfrm>
            <a:off x="5372695" y="2999065"/>
            <a:ext cx="3086100" cy="385763"/>
          </a:xfrm>
          <a:prstGeom prst="rect">
            <a:avLst/>
          </a:prstGeom>
          <a:noFill/>
          <a:ln/>
        </p:spPr>
        <p:txBody>
          <a:bodyPr wrap="none" rtlCol="0" anchor="t"/>
          <a:lstStyle/>
          <a:p>
            <a:pPr marL="0" indent="0">
              <a:lnSpc>
                <a:spcPts val="3038"/>
              </a:lnSpc>
              <a:buNone/>
            </a:pPr>
            <a:r>
              <a:rPr lang="en-US" sz="2430" kern="0" spc="-24" dirty="0">
                <a:solidFill>
                  <a:srgbClr val="FA95AF"/>
                </a:solidFill>
                <a:latin typeface="Anton" pitchFamily="34" charset="0"/>
                <a:ea typeface="Anton" pitchFamily="34" charset="-122"/>
                <a:cs typeface="Anton" pitchFamily="34" charset="-120"/>
              </a:rPr>
              <a:t>Key Decisions</a:t>
            </a:r>
            <a:endParaRPr lang="en-US" sz="2430" dirty="0"/>
          </a:p>
        </p:txBody>
      </p:sp>
      <p:sp>
        <p:nvSpPr>
          <p:cNvPr id="8" name="Text 6"/>
          <p:cNvSpPr/>
          <p:nvPr/>
        </p:nvSpPr>
        <p:spPr>
          <a:xfrm>
            <a:off x="5372695" y="3631644"/>
            <a:ext cx="3898821" cy="2765346"/>
          </a:xfrm>
          <a:prstGeom prst="rect">
            <a:avLst/>
          </a:prstGeom>
          <a:noFill/>
          <a:ln/>
        </p:spPr>
        <p:txBody>
          <a:bodyPr wrap="square" rtlCol="0" anchor="t"/>
          <a:lstStyle/>
          <a:p>
            <a:pPr marL="0" indent="0">
              <a:lnSpc>
                <a:spcPts val="3110"/>
              </a:lnSpc>
              <a:buNone/>
            </a:pPr>
            <a:r>
              <a:rPr lang="en-US" sz="1944" kern="0" spc="-39" dirty="0">
                <a:solidFill>
                  <a:srgbClr val="E0D6DE"/>
                </a:solidFill>
                <a:latin typeface="Fira Sans" pitchFamily="34" charset="0"/>
                <a:ea typeface="Fira Sans" pitchFamily="34" charset="-122"/>
                <a:cs typeface="Fira Sans" pitchFamily="34" charset="-120"/>
              </a:rPr>
              <a:t>Use Apache Spark for batch processing and Apache Flink for real-time processing. Implement data validation and cleaning steps to ensure data quality. Design the pipeline to scale horizontally, supporting increasing data volumes.</a:t>
            </a:r>
            <a:endParaRPr lang="en-US" sz="1944" dirty="0"/>
          </a:p>
        </p:txBody>
      </p:sp>
      <p:pic>
        <p:nvPicPr>
          <p:cNvPr id="9" name="Image 0" descr="preencoded.png"/>
          <p:cNvPicPr>
            <a:picLocks noChangeAspect="1"/>
          </p:cNvPicPr>
          <p:nvPr/>
        </p:nvPicPr>
        <p:blipFill>
          <a:blip r:embed="rId3"/>
          <a:stretch>
            <a:fillRect/>
          </a:stretch>
        </p:blipFill>
        <p:spPr>
          <a:xfrm>
            <a:off x="9881354" y="3029902"/>
            <a:ext cx="3898821" cy="26675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14630400" cy="2181225"/>
          </a:xfrm>
          <a:prstGeom prst="rect">
            <a:avLst/>
          </a:prstGeom>
        </p:spPr>
      </p:pic>
      <p:sp>
        <p:nvSpPr>
          <p:cNvPr id="5" name="Text 2"/>
          <p:cNvSpPr/>
          <p:nvPr/>
        </p:nvSpPr>
        <p:spPr>
          <a:xfrm>
            <a:off x="2549128" y="2662118"/>
            <a:ext cx="4832628" cy="545306"/>
          </a:xfrm>
          <a:prstGeom prst="rect">
            <a:avLst/>
          </a:prstGeom>
          <a:noFill/>
          <a:ln/>
        </p:spPr>
        <p:txBody>
          <a:bodyPr wrap="none" rtlCol="0" anchor="t"/>
          <a:lstStyle/>
          <a:p>
            <a:pPr marL="0" indent="0">
              <a:lnSpc>
                <a:spcPts val="4294"/>
              </a:lnSpc>
              <a:buNone/>
            </a:pPr>
            <a:r>
              <a:rPr lang="en-US" sz="3435" kern="0" spc="-34" dirty="0">
                <a:solidFill>
                  <a:srgbClr val="FA95AF"/>
                </a:solidFill>
                <a:latin typeface="Anton" pitchFamily="34" charset="0"/>
                <a:ea typeface="Anton" pitchFamily="34" charset="-122"/>
                <a:cs typeface="Anton" pitchFamily="34" charset="-120"/>
              </a:rPr>
              <a:t>Data Storage &amp; Management</a:t>
            </a:r>
            <a:endParaRPr lang="en-US" sz="3435" dirty="0"/>
          </a:p>
        </p:txBody>
      </p:sp>
      <p:sp>
        <p:nvSpPr>
          <p:cNvPr id="6" name="Shape 3"/>
          <p:cNvSpPr/>
          <p:nvPr/>
        </p:nvSpPr>
        <p:spPr>
          <a:xfrm>
            <a:off x="2549128" y="5190053"/>
            <a:ext cx="9532144" cy="22860"/>
          </a:xfrm>
          <a:prstGeom prst="roundRect">
            <a:avLst>
              <a:gd name="adj" fmla="val 114503"/>
            </a:avLst>
          </a:prstGeom>
          <a:solidFill>
            <a:srgbClr val="575757"/>
          </a:solidFill>
          <a:ln/>
        </p:spPr>
      </p:sp>
      <p:sp>
        <p:nvSpPr>
          <p:cNvPr id="7" name="Shape 4"/>
          <p:cNvSpPr/>
          <p:nvPr/>
        </p:nvSpPr>
        <p:spPr>
          <a:xfrm>
            <a:off x="4876919" y="4579441"/>
            <a:ext cx="22860" cy="610672"/>
          </a:xfrm>
          <a:prstGeom prst="roundRect">
            <a:avLst>
              <a:gd name="adj" fmla="val 114503"/>
            </a:avLst>
          </a:prstGeom>
          <a:solidFill>
            <a:srgbClr val="575757"/>
          </a:solidFill>
          <a:ln/>
        </p:spPr>
      </p:sp>
      <p:sp>
        <p:nvSpPr>
          <p:cNvPr id="8" name="Shape 5"/>
          <p:cNvSpPr/>
          <p:nvPr/>
        </p:nvSpPr>
        <p:spPr>
          <a:xfrm>
            <a:off x="4692134" y="4993779"/>
            <a:ext cx="392549" cy="392549"/>
          </a:xfrm>
          <a:prstGeom prst="roundRect">
            <a:avLst>
              <a:gd name="adj" fmla="val 6668"/>
            </a:avLst>
          </a:prstGeom>
          <a:solidFill>
            <a:srgbClr val="3E3E3E"/>
          </a:solidFill>
          <a:ln/>
        </p:spPr>
      </p:sp>
      <p:sp>
        <p:nvSpPr>
          <p:cNvPr id="9" name="Text 6"/>
          <p:cNvSpPr/>
          <p:nvPr/>
        </p:nvSpPr>
        <p:spPr>
          <a:xfrm>
            <a:off x="4846439" y="5059144"/>
            <a:ext cx="83939" cy="261699"/>
          </a:xfrm>
          <a:prstGeom prst="rect">
            <a:avLst/>
          </a:prstGeom>
          <a:noFill/>
          <a:ln/>
        </p:spPr>
        <p:txBody>
          <a:bodyPr wrap="none" rtlCol="0" anchor="t"/>
          <a:lstStyle/>
          <a:p>
            <a:pPr marL="0" indent="0" algn="ctr">
              <a:lnSpc>
                <a:spcPts val="2061"/>
              </a:lnSpc>
              <a:buNone/>
            </a:pPr>
            <a:r>
              <a:rPr lang="en-US" sz="2061" kern="0" spc="-21" dirty="0">
                <a:solidFill>
                  <a:srgbClr val="E0D6DE"/>
                </a:solidFill>
                <a:latin typeface="Anton" pitchFamily="34" charset="0"/>
                <a:ea typeface="Anton" pitchFamily="34" charset="-122"/>
                <a:cs typeface="Anton" pitchFamily="34" charset="-120"/>
              </a:rPr>
              <a:t>1</a:t>
            </a:r>
            <a:endParaRPr lang="en-US" sz="2061" dirty="0"/>
          </a:p>
        </p:txBody>
      </p:sp>
      <p:sp>
        <p:nvSpPr>
          <p:cNvPr id="10" name="Text 7"/>
          <p:cNvSpPr/>
          <p:nvPr/>
        </p:nvSpPr>
        <p:spPr>
          <a:xfrm>
            <a:off x="3797856" y="3469124"/>
            <a:ext cx="2181225" cy="272653"/>
          </a:xfrm>
          <a:prstGeom prst="rect">
            <a:avLst/>
          </a:prstGeom>
          <a:noFill/>
          <a:ln/>
        </p:spPr>
        <p:txBody>
          <a:bodyPr wrap="none" rtlCol="0" anchor="t"/>
          <a:lstStyle/>
          <a:p>
            <a:pPr marL="0" indent="0" algn="ctr">
              <a:lnSpc>
                <a:spcPts val="2147"/>
              </a:lnSpc>
              <a:buNone/>
            </a:pPr>
            <a:r>
              <a:rPr lang="en-US" sz="1718" kern="0" spc="-17" dirty="0">
                <a:solidFill>
                  <a:srgbClr val="E0D6DE"/>
                </a:solidFill>
                <a:latin typeface="Anton" pitchFamily="34" charset="0"/>
                <a:ea typeface="Anton" pitchFamily="34" charset="-122"/>
                <a:cs typeface="Anton" pitchFamily="34" charset="-120"/>
              </a:rPr>
              <a:t>Objective</a:t>
            </a:r>
            <a:endParaRPr lang="en-US" sz="1718" dirty="0"/>
          </a:p>
        </p:txBody>
      </p:sp>
      <p:sp>
        <p:nvSpPr>
          <p:cNvPr id="11" name="Text 8"/>
          <p:cNvSpPr/>
          <p:nvPr/>
        </p:nvSpPr>
        <p:spPr>
          <a:xfrm>
            <a:off x="2723555" y="3846433"/>
            <a:ext cx="4329946" cy="558403"/>
          </a:xfrm>
          <a:prstGeom prst="rect">
            <a:avLst/>
          </a:prstGeom>
          <a:noFill/>
          <a:ln/>
        </p:spPr>
        <p:txBody>
          <a:bodyPr wrap="square" rtlCol="0" anchor="t"/>
          <a:lstStyle/>
          <a:p>
            <a:pPr marL="0" indent="0" algn="ctr">
              <a:lnSpc>
                <a:spcPts val="2198"/>
              </a:lnSpc>
              <a:buNone/>
            </a:pPr>
            <a:r>
              <a:rPr lang="en-US" sz="1374" kern="0" spc="-27" dirty="0">
                <a:solidFill>
                  <a:srgbClr val="E0D6DE"/>
                </a:solidFill>
                <a:latin typeface="Fira Sans" pitchFamily="34" charset="0"/>
                <a:ea typeface="Fira Sans" pitchFamily="34" charset="-122"/>
                <a:cs typeface="Fira Sans" pitchFamily="34" charset="-120"/>
              </a:rPr>
              <a:t>Design the storage architecture to support efficient querying, analysis, and long-term management.</a:t>
            </a:r>
            <a:endParaRPr lang="en-US" sz="1374" dirty="0"/>
          </a:p>
        </p:txBody>
      </p:sp>
      <p:sp>
        <p:nvSpPr>
          <p:cNvPr id="12" name="Shape 9"/>
          <p:cNvSpPr/>
          <p:nvPr/>
        </p:nvSpPr>
        <p:spPr>
          <a:xfrm>
            <a:off x="7303532" y="5189994"/>
            <a:ext cx="22860" cy="610672"/>
          </a:xfrm>
          <a:prstGeom prst="roundRect">
            <a:avLst>
              <a:gd name="adj" fmla="val 114503"/>
            </a:avLst>
          </a:prstGeom>
          <a:solidFill>
            <a:srgbClr val="575757"/>
          </a:solidFill>
          <a:ln/>
        </p:spPr>
      </p:sp>
      <p:sp>
        <p:nvSpPr>
          <p:cNvPr id="13" name="Shape 10"/>
          <p:cNvSpPr/>
          <p:nvPr/>
        </p:nvSpPr>
        <p:spPr>
          <a:xfrm>
            <a:off x="7118747" y="4993779"/>
            <a:ext cx="392549" cy="392549"/>
          </a:xfrm>
          <a:prstGeom prst="roundRect">
            <a:avLst>
              <a:gd name="adj" fmla="val 6668"/>
            </a:avLst>
          </a:prstGeom>
          <a:solidFill>
            <a:srgbClr val="3E3E3E"/>
          </a:solidFill>
          <a:ln/>
        </p:spPr>
      </p:sp>
      <p:sp>
        <p:nvSpPr>
          <p:cNvPr id="14" name="Text 11"/>
          <p:cNvSpPr/>
          <p:nvPr/>
        </p:nvSpPr>
        <p:spPr>
          <a:xfrm>
            <a:off x="7251621" y="5059144"/>
            <a:ext cx="126802" cy="261699"/>
          </a:xfrm>
          <a:prstGeom prst="rect">
            <a:avLst/>
          </a:prstGeom>
          <a:noFill/>
          <a:ln/>
        </p:spPr>
        <p:txBody>
          <a:bodyPr wrap="none" rtlCol="0" anchor="t"/>
          <a:lstStyle/>
          <a:p>
            <a:pPr marL="0" indent="0" algn="ctr">
              <a:lnSpc>
                <a:spcPts val="2061"/>
              </a:lnSpc>
              <a:buNone/>
            </a:pPr>
            <a:r>
              <a:rPr lang="en-US" sz="2061" kern="0" spc="-21" dirty="0">
                <a:solidFill>
                  <a:srgbClr val="E0D6DE"/>
                </a:solidFill>
                <a:latin typeface="Anton" pitchFamily="34" charset="0"/>
                <a:ea typeface="Anton" pitchFamily="34" charset="-122"/>
                <a:cs typeface="Anton" pitchFamily="34" charset="-120"/>
              </a:rPr>
              <a:t>2</a:t>
            </a:r>
            <a:endParaRPr lang="en-US" sz="2061" dirty="0"/>
          </a:p>
        </p:txBody>
      </p:sp>
      <p:sp>
        <p:nvSpPr>
          <p:cNvPr id="15" name="Text 12"/>
          <p:cNvSpPr/>
          <p:nvPr/>
        </p:nvSpPr>
        <p:spPr>
          <a:xfrm>
            <a:off x="6224468" y="5975271"/>
            <a:ext cx="2181225" cy="272653"/>
          </a:xfrm>
          <a:prstGeom prst="rect">
            <a:avLst/>
          </a:prstGeom>
          <a:noFill/>
          <a:ln/>
        </p:spPr>
        <p:txBody>
          <a:bodyPr wrap="none" rtlCol="0" anchor="t"/>
          <a:lstStyle/>
          <a:p>
            <a:pPr marL="0" indent="0" algn="ctr">
              <a:lnSpc>
                <a:spcPts val="2147"/>
              </a:lnSpc>
              <a:buNone/>
            </a:pPr>
            <a:r>
              <a:rPr lang="en-US" sz="1718" kern="0" spc="-17" dirty="0">
                <a:solidFill>
                  <a:srgbClr val="E0D6DE"/>
                </a:solidFill>
                <a:latin typeface="Anton" pitchFamily="34" charset="0"/>
                <a:ea typeface="Anton" pitchFamily="34" charset="-122"/>
                <a:cs typeface="Anton" pitchFamily="34" charset="-120"/>
              </a:rPr>
              <a:t>Key Decisions</a:t>
            </a:r>
            <a:endParaRPr lang="en-US" sz="1718" dirty="0"/>
          </a:p>
        </p:txBody>
      </p:sp>
      <p:sp>
        <p:nvSpPr>
          <p:cNvPr id="16" name="Text 13"/>
          <p:cNvSpPr/>
          <p:nvPr/>
        </p:nvSpPr>
        <p:spPr>
          <a:xfrm>
            <a:off x="5150168" y="6352580"/>
            <a:ext cx="4329946" cy="1396008"/>
          </a:xfrm>
          <a:prstGeom prst="rect">
            <a:avLst/>
          </a:prstGeom>
          <a:noFill/>
          <a:ln/>
        </p:spPr>
        <p:txBody>
          <a:bodyPr wrap="square" rtlCol="0" anchor="t"/>
          <a:lstStyle/>
          <a:p>
            <a:pPr marL="0" indent="0" algn="ctr">
              <a:lnSpc>
                <a:spcPts val="2198"/>
              </a:lnSpc>
              <a:buNone/>
            </a:pPr>
            <a:r>
              <a:rPr lang="en-US" sz="1374" kern="0" spc="-27" dirty="0">
                <a:solidFill>
                  <a:srgbClr val="E0D6DE"/>
                </a:solidFill>
                <a:latin typeface="Fira Sans" pitchFamily="34" charset="0"/>
                <a:ea typeface="Fira Sans" pitchFamily="34" charset="-122"/>
                <a:cs typeface="Fira Sans" pitchFamily="34" charset="-120"/>
              </a:rPr>
              <a:t>Use AWS S3 for raw data storage and Amazon Redshift for structured data. Implement data partitioning and indexing to optimize performance. Ensure security with encryption, access control, and compliance with HIPAA regulations.</a:t>
            </a:r>
            <a:endParaRPr lang="en-US" sz="1374" dirty="0"/>
          </a:p>
        </p:txBody>
      </p:sp>
      <p:sp>
        <p:nvSpPr>
          <p:cNvPr id="17" name="Shape 14"/>
          <p:cNvSpPr/>
          <p:nvPr/>
        </p:nvSpPr>
        <p:spPr>
          <a:xfrm>
            <a:off x="9730264" y="4579441"/>
            <a:ext cx="22860" cy="610672"/>
          </a:xfrm>
          <a:prstGeom prst="roundRect">
            <a:avLst>
              <a:gd name="adj" fmla="val 114503"/>
            </a:avLst>
          </a:prstGeom>
          <a:solidFill>
            <a:srgbClr val="575757"/>
          </a:solidFill>
          <a:ln/>
        </p:spPr>
      </p:sp>
      <p:sp>
        <p:nvSpPr>
          <p:cNvPr id="18" name="Shape 15"/>
          <p:cNvSpPr/>
          <p:nvPr/>
        </p:nvSpPr>
        <p:spPr>
          <a:xfrm>
            <a:off x="9545479" y="4993779"/>
            <a:ext cx="392549" cy="392549"/>
          </a:xfrm>
          <a:prstGeom prst="roundRect">
            <a:avLst>
              <a:gd name="adj" fmla="val 6668"/>
            </a:avLst>
          </a:prstGeom>
          <a:solidFill>
            <a:srgbClr val="3E3E3E"/>
          </a:solidFill>
          <a:ln/>
        </p:spPr>
      </p:sp>
      <p:sp>
        <p:nvSpPr>
          <p:cNvPr id="19" name="Text 16"/>
          <p:cNvSpPr/>
          <p:nvPr/>
        </p:nvSpPr>
        <p:spPr>
          <a:xfrm>
            <a:off x="9678353" y="5059144"/>
            <a:ext cx="126802" cy="261699"/>
          </a:xfrm>
          <a:prstGeom prst="rect">
            <a:avLst/>
          </a:prstGeom>
          <a:noFill/>
          <a:ln/>
        </p:spPr>
        <p:txBody>
          <a:bodyPr wrap="none" rtlCol="0" anchor="t"/>
          <a:lstStyle/>
          <a:p>
            <a:pPr marL="0" indent="0" algn="ctr">
              <a:lnSpc>
                <a:spcPts val="2061"/>
              </a:lnSpc>
              <a:buNone/>
            </a:pPr>
            <a:r>
              <a:rPr lang="en-US" sz="2061" kern="0" spc="-21" dirty="0">
                <a:solidFill>
                  <a:srgbClr val="E0D6DE"/>
                </a:solidFill>
                <a:latin typeface="Anton" pitchFamily="34" charset="0"/>
                <a:ea typeface="Anton" pitchFamily="34" charset="-122"/>
                <a:cs typeface="Anton" pitchFamily="34" charset="-120"/>
              </a:rPr>
              <a:t>3</a:t>
            </a:r>
            <a:endParaRPr lang="en-US" sz="2061" dirty="0"/>
          </a:p>
        </p:txBody>
      </p:sp>
      <p:sp>
        <p:nvSpPr>
          <p:cNvPr id="20" name="Text 17"/>
          <p:cNvSpPr/>
          <p:nvPr/>
        </p:nvSpPr>
        <p:spPr>
          <a:xfrm>
            <a:off x="7576780" y="4125635"/>
            <a:ext cx="4330065" cy="279202"/>
          </a:xfrm>
          <a:prstGeom prst="rect">
            <a:avLst/>
          </a:prstGeom>
          <a:noFill/>
          <a:ln/>
        </p:spPr>
        <p:txBody>
          <a:bodyPr wrap="none" rtlCol="0" anchor="t"/>
          <a:lstStyle/>
          <a:p>
            <a:pPr marL="0" indent="0" algn="ctr">
              <a:lnSpc>
                <a:spcPts val="2198"/>
              </a:lnSpc>
              <a:buNone/>
            </a:pPr>
            <a:endParaRPr lang="en-US" sz="1374"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29600"/>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01635" y="866180"/>
            <a:ext cx="6968728" cy="626507"/>
          </a:xfrm>
          <a:prstGeom prst="rect">
            <a:avLst/>
          </a:prstGeom>
          <a:noFill/>
          <a:ln/>
        </p:spPr>
        <p:txBody>
          <a:bodyPr wrap="none" rtlCol="0" anchor="t"/>
          <a:lstStyle/>
          <a:p>
            <a:pPr marL="0" indent="0">
              <a:lnSpc>
                <a:spcPts val="4933"/>
              </a:lnSpc>
              <a:buNone/>
            </a:pPr>
            <a:r>
              <a:rPr lang="en-US" sz="3946" kern="0" spc="-39" dirty="0">
                <a:solidFill>
                  <a:srgbClr val="FA95AF"/>
                </a:solidFill>
                <a:latin typeface="Anton" pitchFamily="34" charset="0"/>
                <a:ea typeface="Anton" pitchFamily="34" charset="-122"/>
                <a:cs typeface="Anton" pitchFamily="34" charset="-120"/>
              </a:rPr>
              <a:t>Pipeline Orchestration &amp; Monitoring</a:t>
            </a:r>
            <a:endParaRPr lang="en-US" sz="3946" dirty="0"/>
          </a:p>
        </p:txBody>
      </p:sp>
      <p:pic>
        <p:nvPicPr>
          <p:cNvPr id="6" name="Image 1" descr="preencoded.png"/>
          <p:cNvPicPr>
            <a:picLocks noChangeAspect="1"/>
          </p:cNvPicPr>
          <p:nvPr/>
        </p:nvPicPr>
        <p:blipFill>
          <a:blip r:embed="rId4"/>
          <a:stretch>
            <a:fillRect/>
          </a:stretch>
        </p:blipFill>
        <p:spPr>
          <a:xfrm>
            <a:off x="701635" y="1793319"/>
            <a:ext cx="501134" cy="501134"/>
          </a:xfrm>
          <a:prstGeom prst="rect">
            <a:avLst/>
          </a:prstGeom>
        </p:spPr>
      </p:pic>
      <p:sp>
        <p:nvSpPr>
          <p:cNvPr id="7" name="Text 3"/>
          <p:cNvSpPr/>
          <p:nvPr/>
        </p:nvSpPr>
        <p:spPr>
          <a:xfrm>
            <a:off x="701635" y="2494836"/>
            <a:ext cx="2505908" cy="313253"/>
          </a:xfrm>
          <a:prstGeom prst="rect">
            <a:avLst/>
          </a:prstGeom>
          <a:noFill/>
          <a:ln/>
        </p:spPr>
        <p:txBody>
          <a:bodyPr wrap="none" rtlCol="0" anchor="t"/>
          <a:lstStyle/>
          <a:p>
            <a:pPr marL="0" indent="0" algn="l">
              <a:lnSpc>
                <a:spcPts val="2467"/>
              </a:lnSpc>
              <a:buNone/>
            </a:pPr>
            <a:r>
              <a:rPr lang="en-US" sz="1973" kern="0" spc="-20" dirty="0">
                <a:solidFill>
                  <a:srgbClr val="E0D6DE"/>
                </a:solidFill>
                <a:latin typeface="Anton" pitchFamily="34" charset="0"/>
                <a:ea typeface="Anton" pitchFamily="34" charset="-122"/>
                <a:cs typeface="Anton" pitchFamily="34" charset="-120"/>
              </a:rPr>
              <a:t>Apache Airflow</a:t>
            </a:r>
            <a:endParaRPr lang="en-US" sz="1973" dirty="0"/>
          </a:p>
        </p:txBody>
      </p:sp>
      <p:sp>
        <p:nvSpPr>
          <p:cNvPr id="8" name="Text 4"/>
          <p:cNvSpPr/>
          <p:nvPr/>
        </p:nvSpPr>
        <p:spPr>
          <a:xfrm>
            <a:off x="701635" y="2928342"/>
            <a:ext cx="7740729" cy="320754"/>
          </a:xfrm>
          <a:prstGeom prst="rect">
            <a:avLst/>
          </a:prstGeom>
          <a:noFill/>
          <a:ln/>
        </p:spPr>
        <p:txBody>
          <a:bodyPr wrap="none" rtlCol="0" anchor="t"/>
          <a:lstStyle/>
          <a:p>
            <a:pPr marL="0" indent="0" algn="l">
              <a:lnSpc>
                <a:spcPts val="2526"/>
              </a:lnSpc>
              <a:buNone/>
            </a:pPr>
            <a:r>
              <a:rPr lang="en-US" sz="1579" kern="0" spc="-32" dirty="0">
                <a:solidFill>
                  <a:srgbClr val="E0D6DE"/>
                </a:solidFill>
                <a:latin typeface="Fira Sans" pitchFamily="34" charset="0"/>
                <a:ea typeface="Fira Sans" pitchFamily="34" charset="-122"/>
                <a:cs typeface="Fira Sans" pitchFamily="34" charset="-120"/>
              </a:rPr>
              <a:t>For orchestration of batch jobs and workflow management</a:t>
            </a:r>
            <a:endParaRPr lang="en-US" sz="1579" dirty="0"/>
          </a:p>
        </p:txBody>
      </p:sp>
      <p:pic>
        <p:nvPicPr>
          <p:cNvPr id="9" name="Image 2" descr="preencoded.png"/>
          <p:cNvPicPr>
            <a:picLocks noChangeAspect="1"/>
          </p:cNvPicPr>
          <p:nvPr/>
        </p:nvPicPr>
        <p:blipFill>
          <a:blip r:embed="rId5"/>
          <a:stretch>
            <a:fillRect/>
          </a:stretch>
        </p:blipFill>
        <p:spPr>
          <a:xfrm>
            <a:off x="701635" y="3850481"/>
            <a:ext cx="501134" cy="501134"/>
          </a:xfrm>
          <a:prstGeom prst="rect">
            <a:avLst/>
          </a:prstGeom>
        </p:spPr>
      </p:pic>
      <p:sp>
        <p:nvSpPr>
          <p:cNvPr id="10" name="Text 5"/>
          <p:cNvSpPr/>
          <p:nvPr/>
        </p:nvSpPr>
        <p:spPr>
          <a:xfrm>
            <a:off x="701635" y="4551998"/>
            <a:ext cx="2505908" cy="313253"/>
          </a:xfrm>
          <a:prstGeom prst="rect">
            <a:avLst/>
          </a:prstGeom>
          <a:noFill/>
          <a:ln/>
        </p:spPr>
        <p:txBody>
          <a:bodyPr wrap="none" rtlCol="0" anchor="t"/>
          <a:lstStyle/>
          <a:p>
            <a:pPr marL="0" indent="0" algn="l">
              <a:lnSpc>
                <a:spcPts val="2467"/>
              </a:lnSpc>
              <a:buNone/>
            </a:pPr>
            <a:r>
              <a:rPr lang="en-US" sz="1973" kern="0" spc="-20" dirty="0">
                <a:solidFill>
                  <a:srgbClr val="E0D6DE"/>
                </a:solidFill>
                <a:latin typeface="Anton" pitchFamily="34" charset="0"/>
                <a:ea typeface="Anton" pitchFamily="34" charset="-122"/>
                <a:cs typeface="Anton" pitchFamily="34" charset="-120"/>
              </a:rPr>
              <a:t>Prometheus</a:t>
            </a:r>
            <a:endParaRPr lang="en-US" sz="1973" dirty="0"/>
          </a:p>
        </p:txBody>
      </p:sp>
      <p:sp>
        <p:nvSpPr>
          <p:cNvPr id="11" name="Text 6"/>
          <p:cNvSpPr/>
          <p:nvPr/>
        </p:nvSpPr>
        <p:spPr>
          <a:xfrm>
            <a:off x="701635" y="4985504"/>
            <a:ext cx="7740729" cy="320754"/>
          </a:xfrm>
          <a:prstGeom prst="rect">
            <a:avLst/>
          </a:prstGeom>
          <a:noFill/>
          <a:ln/>
        </p:spPr>
        <p:txBody>
          <a:bodyPr wrap="none" rtlCol="0" anchor="t"/>
          <a:lstStyle/>
          <a:p>
            <a:pPr marL="0" indent="0" algn="l">
              <a:lnSpc>
                <a:spcPts val="2526"/>
              </a:lnSpc>
              <a:buNone/>
            </a:pPr>
            <a:r>
              <a:rPr lang="en-US" sz="1579" kern="0" spc="-32" dirty="0">
                <a:solidFill>
                  <a:srgbClr val="E0D6DE"/>
                </a:solidFill>
                <a:latin typeface="Fira Sans" pitchFamily="34" charset="0"/>
                <a:ea typeface="Fira Sans" pitchFamily="34" charset="-122"/>
                <a:cs typeface="Fira Sans" pitchFamily="34" charset="-120"/>
              </a:rPr>
              <a:t>For real-time monitoring and alerting</a:t>
            </a:r>
            <a:endParaRPr lang="en-US" sz="1579" dirty="0"/>
          </a:p>
        </p:txBody>
      </p:sp>
      <p:pic>
        <p:nvPicPr>
          <p:cNvPr id="12" name="Image 3" descr="preencoded.png"/>
          <p:cNvPicPr>
            <a:picLocks noChangeAspect="1"/>
          </p:cNvPicPr>
          <p:nvPr/>
        </p:nvPicPr>
        <p:blipFill>
          <a:blip r:embed="rId6"/>
          <a:stretch>
            <a:fillRect/>
          </a:stretch>
        </p:blipFill>
        <p:spPr>
          <a:xfrm>
            <a:off x="701635" y="5907643"/>
            <a:ext cx="501134" cy="501134"/>
          </a:xfrm>
          <a:prstGeom prst="rect">
            <a:avLst/>
          </a:prstGeom>
        </p:spPr>
      </p:pic>
      <p:sp>
        <p:nvSpPr>
          <p:cNvPr id="13" name="Text 7"/>
          <p:cNvSpPr/>
          <p:nvPr/>
        </p:nvSpPr>
        <p:spPr>
          <a:xfrm>
            <a:off x="701635" y="6609159"/>
            <a:ext cx="2505908" cy="313253"/>
          </a:xfrm>
          <a:prstGeom prst="rect">
            <a:avLst/>
          </a:prstGeom>
          <a:noFill/>
          <a:ln/>
        </p:spPr>
        <p:txBody>
          <a:bodyPr wrap="none" rtlCol="0" anchor="t"/>
          <a:lstStyle/>
          <a:p>
            <a:pPr marL="0" indent="0" algn="l">
              <a:lnSpc>
                <a:spcPts val="2467"/>
              </a:lnSpc>
              <a:buNone/>
            </a:pPr>
            <a:r>
              <a:rPr lang="en-US" sz="1973" kern="0" spc="-20" dirty="0">
                <a:solidFill>
                  <a:srgbClr val="E0D6DE"/>
                </a:solidFill>
                <a:latin typeface="Anton" pitchFamily="34" charset="0"/>
                <a:ea typeface="Anton" pitchFamily="34" charset="-122"/>
                <a:cs typeface="Anton" pitchFamily="34" charset="-120"/>
              </a:rPr>
              <a:t>ELK Stack</a:t>
            </a:r>
            <a:endParaRPr lang="en-US" sz="1973" dirty="0"/>
          </a:p>
        </p:txBody>
      </p:sp>
      <p:sp>
        <p:nvSpPr>
          <p:cNvPr id="14" name="Text 8"/>
          <p:cNvSpPr/>
          <p:nvPr/>
        </p:nvSpPr>
        <p:spPr>
          <a:xfrm>
            <a:off x="701635" y="7042666"/>
            <a:ext cx="7740729" cy="320754"/>
          </a:xfrm>
          <a:prstGeom prst="rect">
            <a:avLst/>
          </a:prstGeom>
          <a:noFill/>
          <a:ln/>
        </p:spPr>
        <p:txBody>
          <a:bodyPr wrap="none" rtlCol="0" anchor="t"/>
          <a:lstStyle/>
          <a:p>
            <a:pPr marL="0" indent="0" algn="l">
              <a:lnSpc>
                <a:spcPts val="2526"/>
              </a:lnSpc>
              <a:buNone/>
            </a:pPr>
            <a:r>
              <a:rPr lang="en-US" sz="1579" kern="0" spc="-32" dirty="0">
                <a:solidFill>
                  <a:srgbClr val="E0D6DE"/>
                </a:solidFill>
                <a:latin typeface="Fira Sans" pitchFamily="34" charset="0"/>
                <a:ea typeface="Fira Sans" pitchFamily="34" charset="-122"/>
                <a:cs typeface="Fira Sans" pitchFamily="34" charset="-120"/>
              </a:rPr>
              <a:t>For centralized logging and troubleshooting</a:t>
            </a:r>
            <a:endParaRPr lang="en-US" sz="1579"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21212"/>
          </a:solidFill>
          <a:ln/>
        </p:spPr>
      </p:sp>
      <p:sp>
        <p:nvSpPr>
          <p:cNvPr id="3" name="Shape 1"/>
          <p:cNvSpPr/>
          <p:nvPr/>
        </p:nvSpPr>
        <p:spPr>
          <a:xfrm>
            <a:off x="0" y="0"/>
            <a:ext cx="14630400" cy="8231981"/>
          </a:xfrm>
          <a:prstGeom prst="rect">
            <a:avLst/>
          </a:prstGeom>
          <a:solidFill>
            <a:srgbClr val="1F1F1F"/>
          </a:solidFill>
          <a:ln/>
        </p:spPr>
      </p:sp>
      <p:pic>
        <p:nvPicPr>
          <p:cNvPr id="4" name="Image 0" descr="preencoded.png"/>
          <p:cNvPicPr>
            <a:picLocks noChangeAspect="1"/>
          </p:cNvPicPr>
          <p:nvPr/>
        </p:nvPicPr>
        <p:blipFill>
          <a:blip r:embed="rId3"/>
          <a:stretch>
            <a:fillRect/>
          </a:stretch>
        </p:blipFill>
        <p:spPr>
          <a:xfrm>
            <a:off x="0" y="0"/>
            <a:ext cx="14630400" cy="2664143"/>
          </a:xfrm>
          <a:prstGeom prst="rect">
            <a:avLst/>
          </a:prstGeom>
        </p:spPr>
      </p:pic>
      <p:sp>
        <p:nvSpPr>
          <p:cNvPr id="5" name="Text 2"/>
          <p:cNvSpPr/>
          <p:nvPr/>
        </p:nvSpPr>
        <p:spPr>
          <a:xfrm>
            <a:off x="1493758" y="3250168"/>
            <a:ext cx="5328404" cy="665917"/>
          </a:xfrm>
          <a:prstGeom prst="rect">
            <a:avLst/>
          </a:prstGeom>
          <a:noFill/>
          <a:ln/>
        </p:spPr>
        <p:txBody>
          <a:bodyPr wrap="none" rtlCol="0" anchor="t"/>
          <a:lstStyle/>
          <a:p>
            <a:pPr marL="0" indent="0">
              <a:lnSpc>
                <a:spcPts val="5245"/>
              </a:lnSpc>
              <a:buNone/>
            </a:pPr>
            <a:r>
              <a:rPr lang="en-US" sz="4196" kern="0" spc="-42" dirty="0">
                <a:solidFill>
                  <a:srgbClr val="FA95AF"/>
                </a:solidFill>
                <a:latin typeface="Anton" pitchFamily="34" charset="0"/>
                <a:ea typeface="Anton" pitchFamily="34" charset="-122"/>
                <a:cs typeface="Anton" pitchFamily="34" charset="-120"/>
              </a:rPr>
              <a:t>Conclusion &amp; Next Steps</a:t>
            </a:r>
            <a:endParaRPr lang="en-US" sz="4196" dirty="0"/>
          </a:p>
        </p:txBody>
      </p:sp>
      <p:pic>
        <p:nvPicPr>
          <p:cNvPr id="6" name="Image 1" descr="preencoded.png"/>
          <p:cNvPicPr>
            <a:picLocks noChangeAspect="1"/>
          </p:cNvPicPr>
          <p:nvPr/>
        </p:nvPicPr>
        <p:blipFill>
          <a:blip r:embed="rId4"/>
          <a:stretch>
            <a:fillRect/>
          </a:stretch>
        </p:blipFill>
        <p:spPr>
          <a:xfrm>
            <a:off x="1493758" y="4235767"/>
            <a:ext cx="1065609" cy="1705094"/>
          </a:xfrm>
          <a:prstGeom prst="rect">
            <a:avLst/>
          </a:prstGeom>
        </p:spPr>
      </p:pic>
      <p:sp>
        <p:nvSpPr>
          <p:cNvPr id="7" name="Text 3"/>
          <p:cNvSpPr/>
          <p:nvPr/>
        </p:nvSpPr>
        <p:spPr>
          <a:xfrm>
            <a:off x="2879050" y="4448889"/>
            <a:ext cx="2664143" cy="333018"/>
          </a:xfrm>
          <a:prstGeom prst="rect">
            <a:avLst/>
          </a:prstGeom>
          <a:noFill/>
          <a:ln/>
        </p:spPr>
        <p:txBody>
          <a:bodyPr wrap="none" rtlCol="0" anchor="t"/>
          <a:lstStyle/>
          <a:p>
            <a:pPr marL="0" indent="0" algn="l">
              <a:lnSpc>
                <a:spcPts val="2622"/>
              </a:lnSpc>
              <a:buNone/>
            </a:pPr>
            <a:r>
              <a:rPr lang="en-US" sz="2098" kern="0" spc="-21" dirty="0">
                <a:solidFill>
                  <a:srgbClr val="E0D6DE"/>
                </a:solidFill>
                <a:latin typeface="Anton" pitchFamily="34" charset="0"/>
                <a:ea typeface="Anton" pitchFamily="34" charset="-122"/>
                <a:cs typeface="Anton" pitchFamily="34" charset="-120"/>
              </a:rPr>
              <a:t>Conclusion</a:t>
            </a:r>
            <a:endParaRPr lang="en-US" sz="2098" dirty="0"/>
          </a:p>
        </p:txBody>
      </p:sp>
      <p:sp>
        <p:nvSpPr>
          <p:cNvPr id="8" name="Text 4"/>
          <p:cNvSpPr/>
          <p:nvPr/>
        </p:nvSpPr>
        <p:spPr>
          <a:xfrm>
            <a:off x="2879050" y="4909780"/>
            <a:ext cx="10257473" cy="681990"/>
          </a:xfrm>
          <a:prstGeom prst="rect">
            <a:avLst/>
          </a:prstGeom>
          <a:noFill/>
          <a:ln/>
        </p:spPr>
        <p:txBody>
          <a:bodyPr wrap="square" rtlCol="0" anchor="t"/>
          <a:lstStyle/>
          <a:p>
            <a:pPr marL="0" indent="0" algn="l">
              <a:lnSpc>
                <a:spcPts val="2685"/>
              </a:lnSpc>
              <a:buNone/>
            </a:pPr>
            <a:r>
              <a:rPr lang="en-US" sz="1678" kern="0" spc="-34" dirty="0">
                <a:solidFill>
                  <a:srgbClr val="E0D6DE"/>
                </a:solidFill>
                <a:latin typeface="Fira Sans" pitchFamily="34" charset="0"/>
                <a:ea typeface="Fira Sans" pitchFamily="34" charset="-122"/>
                <a:cs typeface="Fira Sans" pitchFamily="34" charset="-120"/>
              </a:rPr>
              <a:t>The designed data pipeline addresses CoreHealthCare's need for scalable, reliable, and efficient data management.</a:t>
            </a:r>
            <a:endParaRPr lang="en-US" sz="1678" dirty="0"/>
          </a:p>
        </p:txBody>
      </p:sp>
      <p:pic>
        <p:nvPicPr>
          <p:cNvPr id="9" name="Image 2" descr="preencoded.png"/>
          <p:cNvPicPr>
            <a:picLocks noChangeAspect="1"/>
          </p:cNvPicPr>
          <p:nvPr/>
        </p:nvPicPr>
        <p:blipFill>
          <a:blip r:embed="rId5"/>
          <a:stretch>
            <a:fillRect/>
          </a:stretch>
        </p:blipFill>
        <p:spPr>
          <a:xfrm>
            <a:off x="1493758" y="5940862"/>
            <a:ext cx="1065609" cy="1705094"/>
          </a:xfrm>
          <a:prstGeom prst="rect">
            <a:avLst/>
          </a:prstGeom>
        </p:spPr>
      </p:pic>
      <p:sp>
        <p:nvSpPr>
          <p:cNvPr id="10" name="Text 5"/>
          <p:cNvSpPr/>
          <p:nvPr/>
        </p:nvSpPr>
        <p:spPr>
          <a:xfrm>
            <a:off x="2879050" y="6153983"/>
            <a:ext cx="2664143" cy="333018"/>
          </a:xfrm>
          <a:prstGeom prst="rect">
            <a:avLst/>
          </a:prstGeom>
          <a:noFill/>
          <a:ln/>
        </p:spPr>
        <p:txBody>
          <a:bodyPr wrap="none" rtlCol="0" anchor="t"/>
          <a:lstStyle/>
          <a:p>
            <a:pPr marL="0" indent="0" algn="l">
              <a:lnSpc>
                <a:spcPts val="2622"/>
              </a:lnSpc>
              <a:buNone/>
            </a:pPr>
            <a:r>
              <a:rPr lang="en-US" sz="2098" kern="0" spc="-21" dirty="0">
                <a:solidFill>
                  <a:srgbClr val="E0D6DE"/>
                </a:solidFill>
                <a:latin typeface="Anton" pitchFamily="34" charset="0"/>
                <a:ea typeface="Anton" pitchFamily="34" charset="-122"/>
                <a:cs typeface="Anton" pitchFamily="34" charset="-120"/>
              </a:rPr>
              <a:t>Next Steps</a:t>
            </a:r>
            <a:endParaRPr lang="en-US" sz="2098" dirty="0"/>
          </a:p>
        </p:txBody>
      </p:sp>
      <p:sp>
        <p:nvSpPr>
          <p:cNvPr id="11" name="Text 6"/>
          <p:cNvSpPr/>
          <p:nvPr/>
        </p:nvSpPr>
        <p:spPr>
          <a:xfrm>
            <a:off x="2879050" y="6614874"/>
            <a:ext cx="10257473" cy="681990"/>
          </a:xfrm>
          <a:prstGeom prst="rect">
            <a:avLst/>
          </a:prstGeom>
          <a:noFill/>
          <a:ln/>
        </p:spPr>
        <p:txBody>
          <a:bodyPr wrap="square" rtlCol="0" anchor="t"/>
          <a:lstStyle/>
          <a:p>
            <a:pPr marL="0" indent="0" algn="l">
              <a:lnSpc>
                <a:spcPts val="2685"/>
              </a:lnSpc>
              <a:buNone/>
            </a:pPr>
            <a:r>
              <a:rPr lang="en-US" sz="1678" kern="0" spc="-34" dirty="0">
                <a:solidFill>
                  <a:srgbClr val="E0D6DE"/>
                </a:solidFill>
                <a:latin typeface="Fira Sans" pitchFamily="34" charset="0"/>
                <a:ea typeface="Fira Sans" pitchFamily="34" charset="-122"/>
                <a:cs typeface="Fira Sans" pitchFamily="34" charset="-120"/>
              </a:rPr>
              <a:t>Review and finalize the design with CoreHealthCare's leadership team. Prepare for the implementation phase, focusing on the integration of selected tools and technologies.</a:t>
            </a:r>
            <a:endParaRPr lang="en-US" sz="1678"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304</Words>
  <Application>Microsoft Office PowerPoint</Application>
  <PresentationFormat>Custom</PresentationFormat>
  <Paragraphs>48</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Anton</vt:lpstr>
      <vt:lpstr>Arial</vt:lpstr>
      <vt:lpstr>Calibri</vt:lpstr>
      <vt:lpstr>Fira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HP</cp:lastModifiedBy>
  <cp:revision>2</cp:revision>
  <dcterms:created xsi:type="dcterms:W3CDTF">2024-08-22T10:44:32Z</dcterms:created>
  <dcterms:modified xsi:type="dcterms:W3CDTF">2024-08-22T10:47:46Z</dcterms:modified>
</cp:coreProperties>
</file>